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0"/>
  </p:notesMasterIdLst>
  <p:sldIdLst>
    <p:sldId id="256" r:id="rId2"/>
    <p:sldId id="289" r:id="rId3"/>
    <p:sldId id="258" r:id="rId4"/>
    <p:sldId id="260" r:id="rId5"/>
    <p:sldId id="262" r:id="rId6"/>
    <p:sldId id="297" r:id="rId7"/>
    <p:sldId id="261" r:id="rId8"/>
    <p:sldId id="271" r:id="rId9"/>
    <p:sldId id="266" r:id="rId10"/>
    <p:sldId id="294" r:id="rId11"/>
    <p:sldId id="295" r:id="rId12"/>
    <p:sldId id="296" r:id="rId13"/>
    <p:sldId id="298" r:id="rId14"/>
    <p:sldId id="263" r:id="rId15"/>
    <p:sldId id="269" r:id="rId16"/>
    <p:sldId id="299" r:id="rId17"/>
    <p:sldId id="300" r:id="rId18"/>
    <p:sldId id="290" r:id="rId19"/>
  </p:sldIdLst>
  <p:sldSz cx="9144000" cy="5143500" type="screen16x9"/>
  <p:notesSz cx="6858000" cy="9144000"/>
  <p:embeddedFontLst>
    <p:embeddedFont>
      <p:font typeface="Anton" pitchFamily="2" charset="0"/>
      <p:regular r:id="rId21"/>
    </p:embeddedFont>
    <p:embeddedFont>
      <p:font typeface="Calibri" panose="020F0502020204030204" pitchFamily="34" charset="0"/>
      <p:regular r:id="rId22"/>
      <p:bold r:id="rId23"/>
      <p:italic r:id="rId24"/>
      <p:boldItalic r:id="rId25"/>
    </p:embeddedFont>
    <p:embeddedFont>
      <p:font typeface="Hind" panose="02000000000000000000" pitchFamily="2" charset="0"/>
      <p:regular r:id="rId26"/>
      <p:bold r:id="rId27"/>
    </p:embeddedFont>
    <p:embeddedFont>
      <p:font typeface="Hind Light" panose="02000000000000000000" pitchFamily="2" charset="0"/>
      <p:regular r:id="rId28"/>
    </p:embeddedFont>
    <p:embeddedFont>
      <p:font typeface="Lato" panose="020F0502020204030203" pitchFamily="34" charset="0"/>
      <p:regular r:id="rId29"/>
      <p:bold r:id="rId30"/>
      <p:italic r:id="rId31"/>
      <p:boldItalic r:id="rId32"/>
    </p:embeddedFont>
    <p:embeddedFont>
      <p:font typeface="Nunito Light" pitchFamily="2" charset="0"/>
      <p:regular r:id="rId33"/>
      <p:italic r:id="rId34"/>
    </p:embeddedFont>
    <p:embeddedFont>
      <p:font typeface="Poppins" panose="000005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3D5C54-294D-493B-9398-A6514679171D}">
  <a:tblStyle styleId="{603D5C54-294D-493B-9398-A651467917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1" autoAdjust="0"/>
    <p:restoredTop sz="0" autoAdjust="0"/>
  </p:normalViewPr>
  <p:slideViewPr>
    <p:cSldViewPr snapToGrid="0">
      <p:cViewPr>
        <p:scale>
          <a:sx n="125" d="100"/>
          <a:sy n="125" d="100"/>
        </p:scale>
        <p:origin x="796" y="1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492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5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865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98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810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28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9"/>
        <p:cNvGrpSpPr/>
        <p:nvPr/>
      </p:nvGrpSpPr>
      <p:grpSpPr>
        <a:xfrm>
          <a:off x="0" y="0"/>
          <a:ext cx="0" cy="0"/>
          <a:chOff x="0" y="0"/>
          <a:chExt cx="0" cy="0"/>
        </a:xfrm>
      </p:grpSpPr>
      <p:sp>
        <p:nvSpPr>
          <p:cNvPr id="2800" name="Google Shape;280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1" name="Google Shape;280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713100" y="22784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3" name="Google Shape;693;p13"/>
          <p:cNvSpPr txBox="1">
            <a:spLocks noGrp="1"/>
          </p:cNvSpPr>
          <p:nvPr>
            <p:ph type="title" idx="2" hasCustomPrompt="1"/>
          </p:nvPr>
        </p:nvSpPr>
        <p:spPr>
          <a:xfrm>
            <a:off x="1424084" y="1399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a:spLocks noGrp="1"/>
          </p:cNvSpPr>
          <p:nvPr>
            <p:ph type="subTitle" idx="3"/>
          </p:nvPr>
        </p:nvSpPr>
        <p:spPr>
          <a:xfrm>
            <a:off x="3318133" y="227848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5" name="Google Shape;695;p13"/>
          <p:cNvSpPr txBox="1">
            <a:spLocks noGrp="1"/>
          </p:cNvSpPr>
          <p:nvPr>
            <p:ph type="title" idx="4" hasCustomPrompt="1"/>
          </p:nvPr>
        </p:nvSpPr>
        <p:spPr>
          <a:xfrm>
            <a:off x="4028899" y="13994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a:spLocks noGrp="1"/>
          </p:cNvSpPr>
          <p:nvPr>
            <p:ph type="subTitle" idx="5"/>
          </p:nvPr>
        </p:nvSpPr>
        <p:spPr>
          <a:xfrm>
            <a:off x="713100" y="3863575"/>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7" name="Google Shape;697;p13"/>
          <p:cNvSpPr txBox="1">
            <a:spLocks noGrp="1"/>
          </p:cNvSpPr>
          <p:nvPr>
            <p:ph type="title" idx="6" hasCustomPrompt="1"/>
          </p:nvPr>
        </p:nvSpPr>
        <p:spPr>
          <a:xfrm>
            <a:off x="1424074" y="298455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a:spLocks noGrp="1"/>
          </p:cNvSpPr>
          <p:nvPr>
            <p:ph type="subTitle" idx="7"/>
          </p:nvPr>
        </p:nvSpPr>
        <p:spPr>
          <a:xfrm>
            <a:off x="3318107" y="38635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9" name="Google Shape;699;p13"/>
          <p:cNvSpPr txBox="1">
            <a:spLocks noGrp="1"/>
          </p:cNvSpPr>
          <p:nvPr>
            <p:ph type="title" idx="8" hasCustomPrompt="1"/>
          </p:nvPr>
        </p:nvSpPr>
        <p:spPr>
          <a:xfrm>
            <a:off x="4028899" y="298457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3318075"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713235" y="35140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3318210" y="3514073"/>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5844900" y="1359600"/>
            <a:ext cx="2579100" cy="29373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7" r:id="rId6"/>
    <p:sldLayoutId id="2147483658" r:id="rId7"/>
    <p:sldLayoutId id="2147483659" r:id="rId8"/>
    <p:sldLayoutId id="2147483660" r:id="rId9"/>
    <p:sldLayoutId id="2147483672" r:id="rId10"/>
    <p:sldLayoutId id="2147483673" r:id="rId11"/>
    <p:sldLayoutId id="2147483675" r:id="rId12"/>
    <p:sldLayoutId id="2147483679" r:id="rId13"/>
    <p:sldLayoutId id="2147483680" r:id="rId14"/>
    <p:sldLayoutId id="2147483681"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847200" y="1183975"/>
            <a:ext cx="3914100" cy="29405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solidFill>
                  <a:schemeClr val="accent3"/>
                </a:solidFill>
              </a:rPr>
              <a:t> </a:t>
            </a:r>
            <a:r>
              <a:rPr lang="en-US" sz="1600" dirty="0">
                <a:solidFill>
                  <a:schemeClr val="accent3"/>
                </a:solidFill>
              </a:rPr>
              <a:t>Microprocessor System Design  </a:t>
            </a:r>
            <a:r>
              <a:rPr lang="en-US" sz="3600" dirty="0"/>
              <a:t>Grade finder using ID</a:t>
            </a:r>
            <a:endParaRPr lang="en-US" sz="4700" dirty="0"/>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effectLst/>
                <a:latin typeface="Times New Roman" panose="02020603050405020304" pitchFamily="18" charset="0"/>
                <a:ea typeface="Calibri" panose="020F0502020204030204" pitchFamily="34" charset="0"/>
              </a:rPr>
              <a:t>The 82C55 microprocessor</a:t>
            </a:r>
            <a:r>
              <a:rPr lang="en-US" sz="1600" dirty="0">
                <a:effectLst/>
                <a:latin typeface="Times New Roman" panose="02020603050405020304" pitchFamily="18" charset="0"/>
                <a:ea typeface="Calibri" panose="020F0502020204030204" pitchFamily="34" charset="0"/>
              </a:rPr>
              <a:t> is a Programmable Peripheral Interface integrated circuit that serves as an I/O interface device, specifically designed for interfacing a microprocessor with peripheral devices.</a:t>
            </a:r>
          </a:p>
          <a:p>
            <a:pPr marL="0" lvl="0" indent="0" algn="l" rtl="0">
              <a:spcBef>
                <a:spcPts val="0"/>
              </a:spcBef>
              <a:spcAft>
                <a:spcPts val="0"/>
              </a:spcAft>
              <a:buNone/>
            </a:pPr>
            <a:endParaRPr lang="en-US" sz="1600" dirty="0">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600" dirty="0">
                <a:effectLst/>
                <a:latin typeface="Times New Roman" panose="02020603050405020304" pitchFamily="18" charset="0"/>
                <a:ea typeface="Calibri" panose="020F0502020204030204" pitchFamily="34" charset="0"/>
              </a:rPr>
              <a:t>The 82C55 acts as a bridge between the microprocessor and the keypad, enabling the microprocessor to receive input from the keypad and process it.</a:t>
            </a:r>
            <a:endParaRPr sz="2800" dirty="0"/>
          </a:p>
        </p:txBody>
      </p:sp>
      <p:pic>
        <p:nvPicPr>
          <p:cNvPr id="2506" name="Google Shape;2506;p54"/>
          <p:cNvPicPr preferRelativeResize="0">
            <a:picLocks noGrp="1"/>
          </p:cNvPicPr>
          <p:nvPr>
            <p:ph type="pic" idx="2"/>
          </p:nvPr>
        </p:nvPicPr>
        <p:blipFill rotWithShape="1">
          <a:blip r:embed="rId3"/>
          <a:srcRect l="8908" r="8908"/>
          <a:stretch/>
        </p:blipFill>
        <p:spPr>
          <a:xfrm>
            <a:off x="5532700" y="986850"/>
            <a:ext cx="2579101" cy="3169801"/>
          </a:xfrm>
          <a:prstGeom prst="rect">
            <a:avLst/>
          </a:prstGeom>
        </p:spPr>
      </p:pic>
    </p:spTree>
    <p:extLst>
      <p:ext uri="{BB962C8B-B14F-4D97-AF65-F5344CB8AC3E}">
        <p14:creationId xmlns:p14="http://schemas.microsoft.com/office/powerpoint/2010/main" val="276147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18" name="Google Shape;2505;p54">
            <a:extLst>
              <a:ext uri="{FF2B5EF4-FFF2-40B4-BE49-F238E27FC236}">
                <a16:creationId xmlns:a16="http://schemas.microsoft.com/office/drawing/2014/main" id="{12F901E3-8FCF-6F93-89B1-8D7D3C6A254B}"/>
              </a:ext>
            </a:extLst>
          </p:cNvPr>
          <p:cNvSpPr txBox="1">
            <a:spLocks noGrp="1"/>
          </p:cNvSpPr>
          <p:nvPr>
            <p:ph type="subTitle" idx="1"/>
          </p:nvPr>
        </p:nvSpPr>
        <p:spPr>
          <a:xfrm>
            <a:off x="3047500" y="1377860"/>
            <a:ext cx="5450704" cy="28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Calibri" panose="020F0502020204030204" pitchFamily="34" charset="0"/>
              </a:rPr>
              <a:t>The LCD </a:t>
            </a:r>
            <a:r>
              <a:rPr lang="en-US" sz="1800" dirty="0">
                <a:effectLst/>
                <a:latin typeface="Times New Roman" panose="02020603050405020304" pitchFamily="18" charset="0"/>
                <a:ea typeface="Calibri" panose="020F0502020204030204" pitchFamily="34" charset="0"/>
              </a:rPr>
              <a:t>is providing a visual interface for displaying the calculated grades or other relevant information to the user. It typically consists of multiple segments or pixels that can be individually controlled to form characters, numbers, or graphical elements.</a:t>
            </a:r>
            <a:endParaRPr dirty="0"/>
          </a:p>
        </p:txBody>
      </p:sp>
      <p:pic>
        <p:nvPicPr>
          <p:cNvPr id="4" name="Picture 4" descr="LCD 16×2 (LM016L) « Innovation of Engineers">
            <a:extLst>
              <a:ext uri="{FF2B5EF4-FFF2-40B4-BE49-F238E27FC236}">
                <a16:creationId xmlns:a16="http://schemas.microsoft.com/office/drawing/2014/main" id="{C47676F3-18D7-9306-3387-39D9EA3C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33567" y="2010323"/>
            <a:ext cx="3300400" cy="17416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90720E6-2C8A-8D70-CDC1-7CEA5AA92301}"/>
              </a:ext>
            </a:extLst>
          </p:cNvPr>
          <p:cNvSpPr>
            <a:spLocks noGrp="1"/>
          </p:cNvSpPr>
          <p:nvPr>
            <p:ph type="title"/>
          </p:nvPr>
        </p:nvSpPr>
        <p:spPr/>
        <p:txBody>
          <a:bodyPr/>
          <a:lstStyle/>
          <a:p>
            <a:r>
              <a:rPr lang="en-US" dirty="0"/>
              <a:t>LCD Liquid crystal display</a:t>
            </a:r>
          </a:p>
        </p:txBody>
      </p:sp>
    </p:spTree>
    <p:extLst>
      <p:ext uri="{BB962C8B-B14F-4D97-AF65-F5344CB8AC3E}">
        <p14:creationId xmlns:p14="http://schemas.microsoft.com/office/powerpoint/2010/main" val="794909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5" name="Google Shape;2505;p5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effectLst/>
                <a:latin typeface="Times New Roman" panose="02020603050405020304" pitchFamily="18" charset="0"/>
                <a:ea typeface="Calibri" panose="020F0502020204030204" pitchFamily="34" charset="0"/>
              </a:rPr>
              <a:t>The keypad</a:t>
            </a:r>
            <a:r>
              <a:rPr lang="en-US" sz="1600" dirty="0">
                <a:effectLst/>
                <a:latin typeface="Times New Roman" panose="02020603050405020304" pitchFamily="18" charset="0"/>
                <a:ea typeface="Calibri" panose="020F0502020204030204" pitchFamily="34" charset="0"/>
              </a:rPr>
              <a:t> allows users to input data, such as grades or other relevant information, into the system. The keypad is typically composed of individual buttons, each representing a specific digit or function. </a:t>
            </a:r>
          </a:p>
          <a:p>
            <a:pPr marL="0" lvl="0" indent="0" algn="l" rtl="0">
              <a:spcBef>
                <a:spcPts val="0"/>
              </a:spcBef>
              <a:spcAft>
                <a:spcPts val="0"/>
              </a:spcAft>
              <a:buNone/>
            </a:pPr>
            <a:endParaRPr lang="en-US" sz="1600" dirty="0">
              <a:latin typeface="Times New Roman" panose="02020603050405020304" pitchFamily="18" charset="0"/>
              <a:ea typeface="Calibri" panose="020F0502020204030204" pitchFamily="34" charset="0"/>
            </a:endParaRPr>
          </a:p>
          <a:p>
            <a:pPr marL="0" lvl="0" indent="0" algn="l" rtl="0">
              <a:spcBef>
                <a:spcPts val="0"/>
              </a:spcBef>
              <a:spcAft>
                <a:spcPts val="0"/>
              </a:spcAft>
              <a:buNone/>
            </a:pPr>
            <a:r>
              <a:rPr lang="en-US" sz="1600" dirty="0">
                <a:effectLst/>
                <a:latin typeface="Times New Roman" panose="02020603050405020304" pitchFamily="18" charset="0"/>
                <a:ea typeface="Calibri" panose="020F0502020204030204" pitchFamily="34" charset="0"/>
              </a:rPr>
              <a:t>When a user wants to input a grade, they press the corresponding buttons on the keypad, which generate electrical signals. These signals are then processed by the microprocessor, which interprets the input and performs the necessary calculations to determine the grades.</a:t>
            </a:r>
            <a:endParaRPr sz="2400" dirty="0"/>
          </a:p>
        </p:txBody>
      </p:sp>
      <p:pic>
        <p:nvPicPr>
          <p:cNvPr id="2056" name="Picture 8" descr="A brief history of the numeric keypad | by Francesco Bertelli | UX  Collective">
            <a:extLst>
              <a:ext uri="{FF2B5EF4-FFF2-40B4-BE49-F238E27FC236}">
                <a16:creationId xmlns:a16="http://schemas.microsoft.com/office/drawing/2014/main" id="{D971C587-788A-C25D-3950-38B76FD16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49" t="12666" r="52729" b="11144"/>
          <a:stretch/>
        </p:blipFill>
        <p:spPr bwMode="auto">
          <a:xfrm>
            <a:off x="5420359" y="1052527"/>
            <a:ext cx="2575561" cy="321488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415;p49">
            <a:extLst>
              <a:ext uri="{FF2B5EF4-FFF2-40B4-BE49-F238E27FC236}">
                <a16:creationId xmlns:a16="http://schemas.microsoft.com/office/drawing/2014/main" id="{6579D14F-0C54-7B70-39E5-C214D9722CD5}"/>
              </a:ext>
            </a:extLst>
          </p:cNvPr>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K</a:t>
            </a:r>
            <a:r>
              <a:rPr lang="en" dirty="0">
                <a:solidFill>
                  <a:schemeClr val="accent3"/>
                </a:solidFill>
              </a:rPr>
              <a:t>eypad </a:t>
            </a:r>
            <a:endParaRPr dirty="0"/>
          </a:p>
        </p:txBody>
      </p:sp>
    </p:spTree>
    <p:extLst>
      <p:ext uri="{BB962C8B-B14F-4D97-AF65-F5344CB8AC3E}">
        <p14:creationId xmlns:p14="http://schemas.microsoft.com/office/powerpoint/2010/main" val="285754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121967" y="248991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Code explanation </a:t>
            </a:r>
            <a:endParaRPr sz="3200" dirty="0"/>
          </a:p>
        </p:txBody>
      </p:sp>
      <p:sp>
        <p:nvSpPr>
          <p:cNvPr id="2319" name="Google Shape;2319;p43"/>
          <p:cNvSpPr txBox="1">
            <a:spLocks noGrp="1"/>
          </p:cNvSpPr>
          <p:nvPr>
            <p:ph type="title" idx="2"/>
          </p:nvPr>
        </p:nvSpPr>
        <p:spPr>
          <a:xfrm>
            <a:off x="5606513" y="167483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68180" y="120101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446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720000" y="33023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F</a:t>
            </a:r>
            <a:r>
              <a:rPr lang="en" dirty="0">
                <a:solidFill>
                  <a:schemeClr val="accent3"/>
                </a:solidFill>
              </a:rPr>
              <a:t>low chart</a:t>
            </a:r>
            <a:endParaRPr dirty="0"/>
          </a:p>
        </p:txBody>
      </p:sp>
      <p:sp>
        <p:nvSpPr>
          <p:cNvPr id="2369" name="Google Shape;2369;p46"/>
          <p:cNvSpPr txBox="1">
            <a:spLocks noGrp="1"/>
          </p:cNvSpPr>
          <p:nvPr>
            <p:ph type="subTitle" idx="2"/>
          </p:nvPr>
        </p:nvSpPr>
        <p:spPr>
          <a:xfrm>
            <a:off x="5000984" y="1501048"/>
            <a:ext cx="3690896" cy="3073422"/>
          </a:xfrm>
          <a:prstGeom prst="rect">
            <a:avLst/>
          </a:prstGeom>
        </p:spPr>
        <p:txBody>
          <a:bodyPr spcFirstLastPara="1" wrap="square" lIns="91425" tIns="91425" rIns="91425" bIns="91425" anchor="t" anchorCtr="0">
            <a:noAutofit/>
          </a:bodyPr>
          <a:lstStyle/>
          <a:p>
            <a:pPr marL="342900" marR="0" lvl="0" indent="-342900" algn="ctr">
              <a:lnSpc>
                <a:spcPct val="107000"/>
              </a:lnSpc>
              <a:spcBef>
                <a:spcPts val="0"/>
              </a:spcBef>
              <a:spcAft>
                <a:spcPts val="0"/>
              </a:spcAft>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Initialization</a:t>
            </a: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Main Program Loop</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Keypad Input Processing</a:t>
            </a:r>
          </a:p>
          <a:p>
            <a:pPr marL="342900" indent="-342900" algn="ctr">
              <a:lnSpc>
                <a:spcPct val="107000"/>
              </a:lnSpc>
              <a:buFont typeface="+mj-lt"/>
              <a:buAutoNum type="arabicPeriod"/>
              <a:tabLst>
                <a:tab pos="457200" algn="l"/>
              </a:tabLst>
            </a:pPr>
            <a:r>
              <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rPr>
              <a:t>	Button Pressed Analysis</a:t>
            </a: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rPr>
              <a:t>Invalid Input Handling</a:t>
            </a:r>
            <a:endParaRPr lang="en-US" sz="1800" kern="100" dirty="0">
              <a:solidFill>
                <a:srgbClr val="374151"/>
              </a:solidFill>
              <a:latin typeface="Calibri" panose="020F0502020204030204" pitchFamily="34" charset="0"/>
              <a:ea typeface="Calibri" panose="020F0502020204030204" pitchFamily="34" charset="0"/>
              <a:cs typeface="Arial" panose="020B0604020202020204" pitchFamily="34" charset="0"/>
            </a:endParaRP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Reset or Continue</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Input Processing</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Display Result</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lgn="ctr">
              <a:lnSpc>
                <a:spcPct val="107000"/>
              </a:lnSpc>
              <a:buFont typeface="+mj-lt"/>
              <a:buAutoNum type="arabicPeriod"/>
              <a:tabLst>
                <a:tab pos="457200" algn="l"/>
              </a:tabLst>
            </a:pPr>
            <a:r>
              <a:rPr lang="en-US" sz="1800" kern="0" dirty="0">
                <a:solidFill>
                  <a:srgbClr val="374151"/>
                </a:solidFill>
                <a:effectLst/>
                <a:latin typeface="Segoe UI" panose="020B0502040204020203" pitchFamily="34" charset="0"/>
                <a:ea typeface="Times New Roman" panose="02020603050405020304" pitchFamily="18" charset="0"/>
                <a:cs typeface="Arial" panose="020B0604020202020204" pitchFamily="34" charset="0"/>
              </a:rPr>
              <a:t>Loop Back</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0" indent="0" algn="ctr">
              <a:lnSpc>
                <a:spcPct val="107000"/>
              </a:lnSpc>
              <a:tabLst>
                <a:tab pos="457200" algn="l"/>
              </a:tabLst>
            </a:pPr>
            <a:r>
              <a:rPr lang="en-US" sz="1800" b="1" kern="100" dirty="0">
                <a:solidFill>
                  <a:srgbClr val="374151"/>
                </a:solidFill>
                <a:latin typeface="Calibri" panose="020F0502020204030204" pitchFamily="34" charset="0"/>
                <a:ea typeface="Calibri" panose="020F0502020204030204" pitchFamily="34" charset="0"/>
                <a:cs typeface="Arial" panose="020B0604020202020204" pitchFamily="34" charset="0"/>
              </a:rPr>
              <a:t>END</a:t>
            </a: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tabLst>
                <a:tab pos="457200" algn="l"/>
              </a:tabLst>
            </a:pPr>
            <a:endParaRPr lang="en-US" sz="1800" kern="100" dirty="0">
              <a:solidFill>
                <a:srgbClr val="37415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371" name="Google Shape;2371;p46"/>
          <p:cNvSpPr txBox="1">
            <a:spLocks noGrp="1"/>
          </p:cNvSpPr>
          <p:nvPr>
            <p:ph type="subTitle" idx="4"/>
          </p:nvPr>
        </p:nvSpPr>
        <p:spPr>
          <a:xfrm>
            <a:off x="5447400" y="1229361"/>
            <a:ext cx="29766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kern="0" dirty="0">
                <a:solidFill>
                  <a:srgbClr val="374151"/>
                </a:solidFill>
                <a:effectLst/>
                <a:latin typeface="Segoe UI" panose="020B0502040204020203" pitchFamily="34" charset="0"/>
                <a:ea typeface="Times New Roman" panose="02020603050405020304" pitchFamily="18" charset="0"/>
              </a:rPr>
              <a:t>START</a:t>
            </a:r>
            <a:endParaRPr dirty="0">
              <a:solidFill>
                <a:schemeClr val="dk1"/>
              </a:solidFill>
            </a:endParaRPr>
          </a:p>
        </p:txBody>
      </p:sp>
      <p:pic>
        <p:nvPicPr>
          <p:cNvPr id="2372" name="Google Shape;2372;p46"/>
          <p:cNvPicPr preferRelativeResize="0">
            <a:picLocks noGrp="1"/>
          </p:cNvPicPr>
          <p:nvPr>
            <p:ph type="pic" idx="5"/>
          </p:nvPr>
        </p:nvPicPr>
        <p:blipFill rotWithShape="1">
          <a:blip r:embed="rId3"/>
          <a:srcRect l="4797" r="4797"/>
          <a:stretch/>
        </p:blipFill>
        <p:spPr>
          <a:xfrm>
            <a:off x="939800" y="952430"/>
            <a:ext cx="3393440" cy="3622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52"/>
          <p:cNvSpPr txBox="1">
            <a:spLocks noGrp="1"/>
          </p:cNvSpPr>
          <p:nvPr>
            <p:ph type="title"/>
          </p:nvPr>
        </p:nvSpPr>
        <p:spPr>
          <a:xfrm>
            <a:off x="719900" y="227155"/>
            <a:ext cx="7704000" cy="799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3"/>
                </a:solidFill>
              </a:rPr>
              <a:t>SIMULATION VIDEO</a:t>
            </a:r>
            <a:endParaRPr sz="5400" dirty="0">
              <a:solidFill>
                <a:schemeClr val="dk1"/>
              </a:solidFill>
            </a:endParaRPr>
          </a:p>
        </p:txBody>
      </p:sp>
      <p:pic>
        <p:nvPicPr>
          <p:cNvPr id="4" name="Untitled video - Made with Clipchamp">
            <a:hlinkClick r:id="" action="ppaction://media"/>
            <a:extLst>
              <a:ext uri="{FF2B5EF4-FFF2-40B4-BE49-F238E27FC236}">
                <a16:creationId xmlns:a16="http://schemas.microsoft.com/office/drawing/2014/main" id="{58507612-5B4D-67BA-25F3-325C255990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097" t="16558" r="19535" b="10434"/>
          <a:stretch/>
        </p:blipFill>
        <p:spPr>
          <a:xfrm>
            <a:off x="1755040" y="1065529"/>
            <a:ext cx="5633720" cy="35393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121967" y="248991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Conclusion </a:t>
            </a:r>
            <a:r>
              <a:rPr lang="en" sz="4400" dirty="0"/>
              <a:t> </a:t>
            </a:r>
            <a:endParaRPr sz="4400" dirty="0"/>
          </a:p>
        </p:txBody>
      </p:sp>
      <p:sp>
        <p:nvSpPr>
          <p:cNvPr id="2319" name="Google Shape;2319;p43"/>
          <p:cNvSpPr txBox="1">
            <a:spLocks noGrp="1"/>
          </p:cNvSpPr>
          <p:nvPr>
            <p:ph type="title" idx="2"/>
          </p:nvPr>
        </p:nvSpPr>
        <p:spPr>
          <a:xfrm>
            <a:off x="5606513" y="167483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68180" y="120101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397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3"/>
                </a:solidFill>
              </a:rPr>
              <a:t>C</a:t>
            </a:r>
            <a:r>
              <a:rPr lang="en" dirty="0">
                <a:solidFill>
                  <a:schemeClr val="accent3"/>
                </a:solidFill>
              </a:rPr>
              <a:t>onclusion </a:t>
            </a:r>
            <a:endParaRPr dirty="0"/>
          </a:p>
        </p:txBody>
      </p:sp>
      <p:sp>
        <p:nvSpPr>
          <p:cNvPr id="2361" name="Google Shape;2361;p45"/>
          <p:cNvSpPr txBox="1">
            <a:spLocks noGrp="1"/>
          </p:cNvSpPr>
          <p:nvPr>
            <p:ph type="subTitle" idx="1"/>
          </p:nvPr>
        </p:nvSpPr>
        <p:spPr>
          <a:xfrm>
            <a:off x="785067" y="1048775"/>
            <a:ext cx="4705120" cy="3513065"/>
          </a:xfrm>
          <a:prstGeom prst="rect">
            <a:avLst/>
          </a:prstGeom>
          <a:ln>
            <a:noFill/>
          </a:ln>
        </p:spPr>
        <p:txBody>
          <a:bodyPr spcFirstLastPara="1" wrap="square" lIns="91425" tIns="91425" rIns="91425" bIns="91425" anchor="t" anchorCtr="0">
            <a:noAutofit/>
          </a:bodyPr>
          <a:lstStyle/>
          <a:p>
            <a:pPr marL="0" marR="0" indent="0" algn="just">
              <a:lnSpc>
                <a:spcPct val="115000"/>
              </a:lnSpc>
              <a:spcBef>
                <a:spcPts val="0"/>
              </a:spcBef>
              <a:spcAft>
                <a:spcPts val="800"/>
              </a:spcAft>
              <a:buNone/>
            </a:pPr>
            <a:r>
              <a:rPr lang="en-US" sz="1200" dirty="0">
                <a:effectLst/>
                <a:latin typeface="Times New Roman" panose="02020603050405020304" pitchFamily="18" charset="0"/>
                <a:ea typeface="Calibri" panose="020F0502020204030204" pitchFamily="34" charset="0"/>
                <a:cs typeface="Arial" panose="020B0604020202020204" pitchFamily="34" charset="0"/>
              </a:rPr>
              <a:t>In conclusion, the x86 assembly code presented in this project successfully implements an interface between a microcontroller and a Liquid Crystal Display (LCD), incorporating keypad input functionality. The program demonstrates effective utilization of assembly language instructions to configure ports, initialize the LCD, and process user input through a keypad.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gn="just">
              <a:lnSpc>
                <a:spcPct val="115000"/>
              </a:lnSpc>
              <a:spcBef>
                <a:spcPts val="0"/>
              </a:spcBef>
              <a:spcAft>
                <a:spcPts val="800"/>
              </a:spcAft>
              <a:buNone/>
            </a:pPr>
            <a:r>
              <a:rPr lang="en-US" sz="1200" dirty="0">
                <a:effectLst/>
                <a:latin typeface="Times New Roman" panose="02020603050405020304" pitchFamily="18" charset="0"/>
                <a:ea typeface="Calibri" panose="020F0502020204030204" pitchFamily="34" charset="0"/>
                <a:cs typeface="Arial" panose="020B0604020202020204" pitchFamily="34" charset="0"/>
              </a:rPr>
              <a:t>The main program loop engages the user by prompting them to input an ID from 1 to 9 using the keypad. Keypad input is efficiently processed, allowing the program to display corresponding information on the LCD screen. The code employs subroutines for LCD initialization, command execution, and character/string writing, enhancing code modularity and readability.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Clr>
                <a:srgbClr val="333333"/>
              </a:buClr>
              <a:buSzPts val="1100"/>
              <a:buFont typeface="Arial"/>
              <a:buNone/>
            </a:pPr>
            <a:endParaRPr dirty="0"/>
          </a:p>
        </p:txBody>
      </p:sp>
      <p:pic>
        <p:nvPicPr>
          <p:cNvPr id="7" name="Google Shape;2321;p43">
            <a:extLst>
              <a:ext uri="{FF2B5EF4-FFF2-40B4-BE49-F238E27FC236}">
                <a16:creationId xmlns:a16="http://schemas.microsoft.com/office/drawing/2014/main" id="{E35EE738-60F5-1799-DA0E-94F519499A87}"/>
              </a:ext>
            </a:extLst>
          </p:cNvPr>
          <p:cNvPicPr preferRelativeResize="0">
            <a:picLocks/>
          </p:cNvPicPr>
          <p:nvPr/>
        </p:nvPicPr>
        <p:blipFill rotWithShape="1">
          <a:blip r:embed="rId3">
            <a:alphaModFix/>
          </a:blip>
          <a:srcRect l="22886" r="22892"/>
          <a:stretch/>
        </p:blipFill>
        <p:spPr>
          <a:xfrm>
            <a:off x="5667548" y="986850"/>
            <a:ext cx="2579101" cy="316979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788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28" name="Google Shape;2828;p73"/>
          <p:cNvSpPr txBox="1">
            <a:spLocks noGrp="1"/>
          </p:cNvSpPr>
          <p:nvPr>
            <p:ph type="title"/>
          </p:nvPr>
        </p:nvSpPr>
        <p:spPr>
          <a:xfrm>
            <a:off x="1788075" y="913275"/>
            <a:ext cx="5567700" cy="11514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6700"/>
              <a:t>Thanks!</a:t>
            </a:r>
          </a:p>
        </p:txBody>
      </p:sp>
      <p:sp>
        <p:nvSpPr>
          <p:cNvPr id="2836" name="Subtitle 2">
            <a:extLst>
              <a:ext uri="{FF2B5EF4-FFF2-40B4-BE49-F238E27FC236}">
                <a16:creationId xmlns:a16="http://schemas.microsoft.com/office/drawing/2014/main" id="{413B2FC9-7FAE-33B0-1418-5B7088EFA00B}"/>
              </a:ext>
            </a:extLst>
          </p:cNvPr>
          <p:cNvSpPr>
            <a:spLocks noGrp="1"/>
          </p:cNvSpPr>
          <p:nvPr>
            <p:ph type="subTitle" idx="1"/>
          </p:nvPr>
        </p:nvSpPr>
        <p:spPr>
          <a:xfrm>
            <a:off x="1788076" y="2215550"/>
            <a:ext cx="5567700" cy="405900"/>
          </a:xfrm>
        </p:spPr>
        <p:txBody>
          <a:bodyPr/>
          <a:lstStyle/>
          <a:p>
            <a:r>
              <a:rPr lang="en-US" dirty="0"/>
              <a:t>Any questions!</a:t>
            </a:r>
          </a:p>
        </p:txBody>
      </p:sp>
      <p:pic>
        <p:nvPicPr>
          <p:cNvPr id="2829" name="Google Shape;2829;p73"/>
          <p:cNvPicPr preferRelativeResize="0">
            <a:picLocks noGrp="1"/>
          </p:cNvPicPr>
          <p:nvPr>
            <p:ph type="pic" idx="2"/>
          </p:nvPr>
        </p:nvPicPr>
        <p:blipFill rotWithShape="1">
          <a:blip r:embed="rId3"/>
          <a:srcRect t="20084" r="-2" b="30650"/>
          <a:stretch/>
        </p:blipFill>
        <p:spPr>
          <a:xfrm>
            <a:off x="1788125" y="2772325"/>
            <a:ext cx="5567700" cy="1830900"/>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2803" name="Google Shape;2803;p72"/>
          <p:cNvSpPr txBox="1">
            <a:spLocks noGrp="1"/>
          </p:cNvSpPr>
          <p:nvPr>
            <p:ph type="title"/>
          </p:nvPr>
        </p:nvSpPr>
        <p:spPr>
          <a:xfrm>
            <a:off x="791919" y="317045"/>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a:spLocks noGrp="1"/>
          </p:cNvSpPr>
          <p:nvPr>
            <p:ph type="subTitle" idx="1"/>
          </p:nvPr>
        </p:nvSpPr>
        <p:spPr>
          <a:xfrm>
            <a:off x="0" y="3678480"/>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202000417</a:t>
            </a:r>
            <a:endParaRPr dirty="0"/>
          </a:p>
        </p:txBody>
      </p:sp>
      <p:sp>
        <p:nvSpPr>
          <p:cNvPr id="2805" name="Google Shape;2805;p72"/>
          <p:cNvSpPr txBox="1">
            <a:spLocks noGrp="1"/>
          </p:cNvSpPr>
          <p:nvPr>
            <p:ph type="subTitle" idx="2"/>
          </p:nvPr>
        </p:nvSpPr>
        <p:spPr>
          <a:xfrm>
            <a:off x="2470586" y="3678480"/>
            <a:ext cx="2433300"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202000177</a:t>
            </a:r>
            <a:endParaRPr dirty="0"/>
          </a:p>
        </p:txBody>
      </p:sp>
      <p:sp>
        <p:nvSpPr>
          <p:cNvPr id="2806" name="Google Shape;2806;p72"/>
          <p:cNvSpPr txBox="1">
            <a:spLocks noGrp="1"/>
          </p:cNvSpPr>
          <p:nvPr>
            <p:ph type="subTitle" idx="3"/>
          </p:nvPr>
        </p:nvSpPr>
        <p:spPr>
          <a:xfrm>
            <a:off x="1" y="3359291"/>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rPr>
              <a:t>Marwan Essam</a:t>
            </a:r>
            <a:endParaRPr sz="2000" dirty="0">
              <a:solidFill>
                <a:schemeClr val="dk1"/>
              </a:solidFill>
            </a:endParaRPr>
          </a:p>
        </p:txBody>
      </p:sp>
      <p:sp>
        <p:nvSpPr>
          <p:cNvPr id="2807" name="Google Shape;2807;p72"/>
          <p:cNvSpPr txBox="1">
            <a:spLocks noGrp="1"/>
          </p:cNvSpPr>
          <p:nvPr>
            <p:ph type="subTitle" idx="4"/>
          </p:nvPr>
        </p:nvSpPr>
        <p:spPr>
          <a:xfrm>
            <a:off x="2470588" y="3359291"/>
            <a:ext cx="2433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Farida Yasser</a:t>
            </a:r>
            <a:endParaRPr sz="2000" dirty="0"/>
          </a:p>
        </p:txBody>
      </p:sp>
      <p:pic>
        <p:nvPicPr>
          <p:cNvPr id="2808" name="Google Shape;2808;p72"/>
          <p:cNvPicPr preferRelativeResize="0">
            <a:picLocks noGrp="1"/>
          </p:cNvPicPr>
          <p:nvPr>
            <p:ph type="pic" idx="5"/>
          </p:nvPr>
        </p:nvPicPr>
        <p:blipFill>
          <a:blip r:embed="rId3"/>
          <a:srcRect/>
          <a:stretch/>
        </p:blipFill>
        <p:spPr>
          <a:xfrm>
            <a:off x="434087" y="1527516"/>
            <a:ext cx="1565149" cy="1565101"/>
          </a:xfrm>
          <a:prstGeom prst="rect">
            <a:avLst/>
          </a:prstGeom>
        </p:spPr>
      </p:pic>
      <p:pic>
        <p:nvPicPr>
          <p:cNvPr id="2809" name="Google Shape;2809;p72"/>
          <p:cNvPicPr preferRelativeResize="0">
            <a:picLocks noGrp="1"/>
          </p:cNvPicPr>
          <p:nvPr>
            <p:ph type="pic" idx="6"/>
          </p:nvPr>
        </p:nvPicPr>
        <p:blipFill rotWithShape="1">
          <a:blip r:embed="rId4"/>
          <a:srcRect l="15466" r="15466"/>
          <a:stretch/>
        </p:blipFill>
        <p:spPr>
          <a:xfrm>
            <a:off x="2904649" y="1527516"/>
            <a:ext cx="1565149" cy="1565102"/>
          </a:xfrm>
          <a:prstGeom prst="rect">
            <a:avLst/>
          </a:prstGeom>
        </p:spPr>
      </p:pic>
      <p:sp>
        <p:nvSpPr>
          <p:cNvPr id="8" name="Google Shape;2804;p72">
            <a:extLst>
              <a:ext uri="{FF2B5EF4-FFF2-40B4-BE49-F238E27FC236}">
                <a16:creationId xmlns:a16="http://schemas.microsoft.com/office/drawing/2014/main" id="{23E65E93-4F91-0081-CED0-C11AC9D5281C}"/>
              </a:ext>
            </a:extLst>
          </p:cNvPr>
          <p:cNvSpPr txBox="1">
            <a:spLocks/>
          </p:cNvSpPr>
          <p:nvPr/>
        </p:nvSpPr>
        <p:spPr>
          <a:xfrm>
            <a:off x="4572000" y="3678480"/>
            <a:ext cx="2433300" cy="62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r>
              <a:rPr lang="en-US" dirty="0"/>
              <a:t>202001462</a:t>
            </a:r>
          </a:p>
        </p:txBody>
      </p:sp>
      <p:sp>
        <p:nvSpPr>
          <p:cNvPr id="9" name="Google Shape;2805;p72">
            <a:extLst>
              <a:ext uri="{FF2B5EF4-FFF2-40B4-BE49-F238E27FC236}">
                <a16:creationId xmlns:a16="http://schemas.microsoft.com/office/drawing/2014/main" id="{2EDA731F-D8C7-EF81-F61B-2A65837950A9}"/>
              </a:ext>
            </a:extLst>
          </p:cNvPr>
          <p:cNvSpPr txBox="1">
            <a:spLocks/>
          </p:cNvSpPr>
          <p:nvPr/>
        </p:nvSpPr>
        <p:spPr>
          <a:xfrm>
            <a:off x="7042586" y="3678480"/>
            <a:ext cx="2433300" cy="62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buSzPts val="1100"/>
              <a:buFont typeface="Arial"/>
              <a:buNone/>
            </a:pPr>
            <a:r>
              <a:rPr lang="en-US" dirty="0"/>
              <a:t>202000092</a:t>
            </a:r>
          </a:p>
        </p:txBody>
      </p:sp>
      <p:sp>
        <p:nvSpPr>
          <p:cNvPr id="10" name="Google Shape;2806;p72">
            <a:extLst>
              <a:ext uri="{FF2B5EF4-FFF2-40B4-BE49-F238E27FC236}">
                <a16:creationId xmlns:a16="http://schemas.microsoft.com/office/drawing/2014/main" id="{E5916ED8-8DB5-639A-17C9-1DA172C5B959}"/>
              </a:ext>
            </a:extLst>
          </p:cNvPr>
          <p:cNvSpPr txBox="1">
            <a:spLocks/>
          </p:cNvSpPr>
          <p:nvPr/>
        </p:nvSpPr>
        <p:spPr>
          <a:xfrm>
            <a:off x="4572001" y="3359291"/>
            <a:ext cx="2433300"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sz="2000" dirty="0"/>
              <a:t>Hisham Ahmed</a:t>
            </a:r>
          </a:p>
        </p:txBody>
      </p:sp>
      <p:sp>
        <p:nvSpPr>
          <p:cNvPr id="11" name="Google Shape;2807;p72">
            <a:extLst>
              <a:ext uri="{FF2B5EF4-FFF2-40B4-BE49-F238E27FC236}">
                <a16:creationId xmlns:a16="http://schemas.microsoft.com/office/drawing/2014/main" id="{13AB793E-B9AA-B922-B3D8-BE5DBC73BA7E}"/>
              </a:ext>
            </a:extLst>
          </p:cNvPr>
          <p:cNvSpPr txBox="1">
            <a:spLocks/>
          </p:cNvSpPr>
          <p:nvPr/>
        </p:nvSpPr>
        <p:spPr>
          <a:xfrm>
            <a:off x="7005298" y="3359291"/>
            <a:ext cx="2433300"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sz="2000" dirty="0"/>
              <a:t>Mosaab Emad</a:t>
            </a:r>
          </a:p>
        </p:txBody>
      </p:sp>
      <p:pic>
        <p:nvPicPr>
          <p:cNvPr id="12" name="Google Shape;2808;p72">
            <a:extLst>
              <a:ext uri="{FF2B5EF4-FFF2-40B4-BE49-F238E27FC236}">
                <a16:creationId xmlns:a16="http://schemas.microsoft.com/office/drawing/2014/main" id="{65DEB0C7-683D-1939-8424-E8234B6D3950}"/>
              </a:ext>
            </a:extLst>
          </p:cNvPr>
          <p:cNvPicPr preferRelativeResize="0">
            <a:picLocks/>
          </p:cNvPicPr>
          <p:nvPr/>
        </p:nvPicPr>
        <p:blipFill rotWithShape="1">
          <a:blip r:embed="rId5"/>
          <a:srcRect/>
          <a:stretch/>
        </p:blipFill>
        <p:spPr>
          <a:xfrm>
            <a:off x="5047378" y="1527516"/>
            <a:ext cx="1482566" cy="15651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pic>
        <p:nvPicPr>
          <p:cNvPr id="13" name="Google Shape;2809;p72">
            <a:extLst>
              <a:ext uri="{FF2B5EF4-FFF2-40B4-BE49-F238E27FC236}">
                <a16:creationId xmlns:a16="http://schemas.microsoft.com/office/drawing/2014/main" id="{B1B9A424-89BB-CEDF-FEAC-E4B83188873E}"/>
              </a:ext>
            </a:extLst>
          </p:cNvPr>
          <p:cNvPicPr preferRelativeResize="0">
            <a:picLocks/>
          </p:cNvPicPr>
          <p:nvPr/>
        </p:nvPicPr>
        <p:blipFill rotWithShape="1">
          <a:blip r:embed="rId6"/>
          <a:srcRect t="12501" b="12501"/>
          <a:stretch/>
        </p:blipFill>
        <p:spPr>
          <a:xfrm>
            <a:off x="7476649" y="1527516"/>
            <a:ext cx="1565149" cy="1565102"/>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Table of</a:t>
            </a:r>
            <a:r>
              <a:rPr lang="en">
                <a:solidFill>
                  <a:schemeClr val="dk1"/>
                </a:solidFill>
              </a:rPr>
              <a:t> contents</a:t>
            </a:r>
            <a:endParaRPr>
              <a:solidFill>
                <a:schemeClr val="dk1"/>
              </a:solidFill>
            </a:endParaRPr>
          </a:p>
        </p:txBody>
      </p:sp>
      <p:sp>
        <p:nvSpPr>
          <p:cNvPr id="2294" name="Google Shape;2294;p41"/>
          <p:cNvSpPr txBox="1">
            <a:spLocks noGrp="1"/>
          </p:cNvSpPr>
          <p:nvPr>
            <p:ph type="title" idx="2"/>
          </p:nvPr>
        </p:nvSpPr>
        <p:spPr>
          <a:xfrm>
            <a:off x="1385077" y="1629427"/>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96" name="Google Shape;2296;p41"/>
          <p:cNvSpPr txBox="1">
            <a:spLocks noGrp="1"/>
          </p:cNvSpPr>
          <p:nvPr>
            <p:ph type="title" idx="6"/>
          </p:nvPr>
        </p:nvSpPr>
        <p:spPr>
          <a:xfrm>
            <a:off x="1424074" y="2984552"/>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98" name="Google Shape;2298;p41"/>
          <p:cNvSpPr txBox="1">
            <a:spLocks noGrp="1"/>
          </p:cNvSpPr>
          <p:nvPr>
            <p:ph type="title" idx="8"/>
          </p:nvPr>
        </p:nvSpPr>
        <p:spPr>
          <a:xfrm>
            <a:off x="4028899" y="2984573"/>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00" name="Google Shape;2300;p41"/>
          <p:cNvSpPr txBox="1">
            <a:spLocks noGrp="1"/>
          </p:cNvSpPr>
          <p:nvPr>
            <p:ph type="title" idx="4"/>
          </p:nvPr>
        </p:nvSpPr>
        <p:spPr>
          <a:xfrm>
            <a:off x="3989892" y="1629377"/>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02" name="Google Shape;2302;p41"/>
          <p:cNvSpPr txBox="1">
            <a:spLocks noGrp="1"/>
          </p:cNvSpPr>
          <p:nvPr>
            <p:ph type="subTitle" idx="9"/>
          </p:nvPr>
        </p:nvSpPr>
        <p:spPr>
          <a:xfrm>
            <a:off x="674093" y="2158927"/>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2303" name="Google Shape;2303;p41"/>
          <p:cNvSpPr txBox="1">
            <a:spLocks noGrp="1"/>
          </p:cNvSpPr>
          <p:nvPr>
            <p:ph type="subTitle" idx="13"/>
          </p:nvPr>
        </p:nvSpPr>
        <p:spPr>
          <a:xfrm>
            <a:off x="3279068" y="2158927"/>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Methdology</a:t>
            </a:r>
            <a:endParaRPr dirty="0">
              <a:solidFill>
                <a:schemeClr val="dk1"/>
              </a:solidFill>
            </a:endParaRPr>
          </a:p>
        </p:txBody>
      </p:sp>
      <p:sp>
        <p:nvSpPr>
          <p:cNvPr id="2304" name="Google Shape;2304;p41"/>
          <p:cNvSpPr txBox="1">
            <a:spLocks noGrp="1"/>
          </p:cNvSpPr>
          <p:nvPr>
            <p:ph type="subTitle" idx="14"/>
          </p:nvPr>
        </p:nvSpPr>
        <p:spPr>
          <a:xfrm>
            <a:off x="713235" y="3514075"/>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C</a:t>
            </a:r>
            <a:r>
              <a:rPr lang="en" sz="1800" dirty="0"/>
              <a:t>ode explanation</a:t>
            </a:r>
            <a:endParaRPr sz="1800" dirty="0">
              <a:solidFill>
                <a:schemeClr val="dk1"/>
              </a:solidFill>
            </a:endParaRPr>
          </a:p>
        </p:txBody>
      </p:sp>
      <p:sp>
        <p:nvSpPr>
          <p:cNvPr id="2305" name="Google Shape;2305;p41"/>
          <p:cNvSpPr txBox="1">
            <a:spLocks noGrp="1"/>
          </p:cNvSpPr>
          <p:nvPr>
            <p:ph type="subTitle" idx="15"/>
          </p:nvPr>
        </p:nvSpPr>
        <p:spPr>
          <a:xfrm>
            <a:off x="3318210" y="3514073"/>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t>
            </a:r>
            <a:r>
              <a:rPr lang="en" dirty="0"/>
              <a:t>onclusion </a:t>
            </a:r>
            <a:endParaRPr dirty="0">
              <a:solidFill>
                <a:schemeClr val="dk1"/>
              </a:solidFill>
            </a:endParaRPr>
          </a:p>
        </p:txBody>
      </p:sp>
      <p:pic>
        <p:nvPicPr>
          <p:cNvPr id="2306" name="Google Shape;2306;p41"/>
          <p:cNvPicPr preferRelativeResize="0">
            <a:picLocks noGrp="1"/>
          </p:cNvPicPr>
          <p:nvPr>
            <p:ph type="pic" idx="16"/>
          </p:nvPr>
        </p:nvPicPr>
        <p:blipFill rotWithShape="1">
          <a:blip r:embed="rId3">
            <a:alphaModFix/>
          </a:blip>
          <a:srcRect l="36154" r="9624" b="7330"/>
          <a:stretch/>
        </p:blipFill>
        <p:spPr>
          <a:xfrm>
            <a:off x="5844900" y="1359600"/>
            <a:ext cx="2579101" cy="29373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121967" y="248991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Introduction</a:t>
            </a:r>
            <a:endParaRPr sz="4400" dirty="0"/>
          </a:p>
        </p:txBody>
      </p:sp>
      <p:sp>
        <p:nvSpPr>
          <p:cNvPr id="2319" name="Google Shape;2319;p43"/>
          <p:cNvSpPr txBox="1">
            <a:spLocks noGrp="1"/>
          </p:cNvSpPr>
          <p:nvPr>
            <p:ph type="title" idx="2"/>
          </p:nvPr>
        </p:nvSpPr>
        <p:spPr>
          <a:xfrm>
            <a:off x="5606513" y="167483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68180" y="120101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3"/>
                </a:solidFill>
              </a:rPr>
              <a:t>Introduction</a:t>
            </a:r>
            <a:endParaRPr dirty="0"/>
          </a:p>
        </p:txBody>
      </p:sp>
      <p:sp>
        <p:nvSpPr>
          <p:cNvPr id="2361" name="Google Shape;2361;p45"/>
          <p:cNvSpPr txBox="1">
            <a:spLocks noGrp="1"/>
          </p:cNvSpPr>
          <p:nvPr>
            <p:ph type="subTitle" idx="1"/>
          </p:nvPr>
        </p:nvSpPr>
        <p:spPr>
          <a:xfrm>
            <a:off x="785067" y="1048775"/>
            <a:ext cx="4705120" cy="3513065"/>
          </a:xfrm>
          <a:prstGeom prst="rect">
            <a:avLst/>
          </a:prstGeom>
          <a:ln>
            <a:noFill/>
          </a:ln>
        </p:spPr>
        <p:txBody>
          <a:bodyPr spcFirstLastPara="1" wrap="square" lIns="91425" tIns="91425" rIns="91425" bIns="91425" anchor="t" anchorCtr="0">
            <a:noAutofit/>
          </a:bodyPr>
          <a:lstStyle/>
          <a:p>
            <a:pPr marL="0" indent="0">
              <a:buClr>
                <a:srgbClr val="333333"/>
              </a:buClr>
              <a:buSzPts val="1100"/>
              <a:buNone/>
            </a:pPr>
            <a:r>
              <a:rPr lang="en-US" dirty="0">
                <a:effectLst/>
                <a:latin typeface="Times New Roman" panose="02020603050405020304" pitchFamily="18" charset="0"/>
                <a:ea typeface="Calibri" panose="020F0502020204030204" pitchFamily="34" charset="0"/>
                <a:cs typeface="Arial" panose="020B0604020202020204" pitchFamily="34" charset="0"/>
              </a:rPr>
              <a:t>This project presents an x86 assembly language program that interfaces with LCD and processes user input from a keypad. The program begins with an initialization phase, configuring input/output ports and initializing the LCD. </a:t>
            </a:r>
          </a:p>
          <a:p>
            <a:pPr marL="0" indent="0">
              <a:buClr>
                <a:srgbClr val="333333"/>
              </a:buClr>
              <a:buSzPts val="1100"/>
              <a:buNone/>
            </a:pPr>
            <a:endParaRPr lang="en-US" dirty="0">
              <a:latin typeface="Times New Roman" panose="02020603050405020304" pitchFamily="18" charset="0"/>
              <a:ea typeface="Calibri" panose="020F0502020204030204" pitchFamily="34" charset="0"/>
              <a:cs typeface="Arial" panose="020B0604020202020204" pitchFamily="34" charset="0"/>
            </a:endParaRPr>
          </a:p>
          <a:p>
            <a:pPr marL="0" indent="0">
              <a:buClr>
                <a:srgbClr val="333333"/>
              </a:buClr>
              <a:buSzPts val="1100"/>
              <a:buNone/>
            </a:pPr>
            <a:r>
              <a:rPr lang="en-US" dirty="0">
                <a:effectLst/>
                <a:latin typeface="Times New Roman" panose="02020603050405020304" pitchFamily="18" charset="0"/>
                <a:ea typeface="Calibri" panose="020F0502020204030204" pitchFamily="34" charset="0"/>
                <a:cs typeface="Arial" panose="020B0604020202020204" pitchFamily="34" charset="0"/>
              </a:rPr>
              <a:t>The main program loop engages the user to input an ID from 1 to 9 using a keypad. </a:t>
            </a:r>
            <a:endParaRPr lang="en-US" dirty="0">
              <a:latin typeface="Times New Roman" panose="02020603050405020304" pitchFamily="18" charset="0"/>
              <a:ea typeface="Calibri" panose="020F0502020204030204" pitchFamily="34" charset="0"/>
              <a:cs typeface="Arial" panose="020B0604020202020204" pitchFamily="34" charset="0"/>
            </a:endParaRPr>
          </a:p>
          <a:p>
            <a:pPr marL="0" indent="0">
              <a:buClr>
                <a:srgbClr val="333333"/>
              </a:buClr>
              <a:buSzPts val="1100"/>
              <a:buNone/>
            </a:pPr>
            <a:endParaRPr lang="en-US" dirty="0">
              <a:effectLst/>
              <a:latin typeface="Times New Roman" panose="02020603050405020304" pitchFamily="18" charset="0"/>
              <a:ea typeface="Calibri" panose="020F0502020204030204" pitchFamily="34" charset="0"/>
              <a:cs typeface="Arial" panose="020B0604020202020204" pitchFamily="34" charset="0"/>
            </a:endParaRPr>
          </a:p>
          <a:p>
            <a:pPr marL="0" indent="0">
              <a:buClr>
                <a:srgbClr val="333333"/>
              </a:buClr>
              <a:buSzPts val="1100"/>
              <a:buNone/>
            </a:pPr>
            <a:r>
              <a:rPr lang="en-US" dirty="0">
                <a:effectLst/>
                <a:latin typeface="Times New Roman" panose="02020603050405020304" pitchFamily="18" charset="0"/>
                <a:ea typeface="Calibri" panose="020F0502020204030204" pitchFamily="34" charset="0"/>
              </a:rPr>
              <a:t>The code effectively handles keypad inputs, displaying corresponding information on the LCD screen. Subroutines manage LCD initialization, command execution, and character/string writing.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Clr>
                <a:srgbClr val="333333"/>
              </a:buClr>
              <a:buSzPts val="1100"/>
              <a:buFont typeface="Arial"/>
              <a:buNone/>
            </a:pPr>
            <a:endParaRPr dirty="0"/>
          </a:p>
        </p:txBody>
      </p:sp>
      <p:pic>
        <p:nvPicPr>
          <p:cNvPr id="7" name="Google Shape;2321;p43">
            <a:extLst>
              <a:ext uri="{FF2B5EF4-FFF2-40B4-BE49-F238E27FC236}">
                <a16:creationId xmlns:a16="http://schemas.microsoft.com/office/drawing/2014/main" id="{E35EE738-60F5-1799-DA0E-94F519499A87}"/>
              </a:ext>
            </a:extLst>
          </p:cNvPr>
          <p:cNvPicPr preferRelativeResize="0">
            <a:picLocks/>
          </p:cNvPicPr>
          <p:nvPr/>
        </p:nvPicPr>
        <p:blipFill rotWithShape="1">
          <a:blip r:embed="rId3">
            <a:alphaModFix/>
          </a:blip>
          <a:srcRect l="22886" r="22892"/>
          <a:stretch/>
        </p:blipFill>
        <p:spPr>
          <a:xfrm>
            <a:off x="5667548" y="986850"/>
            <a:ext cx="2579101" cy="316979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4121967" y="2489910"/>
            <a:ext cx="4030500"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M</a:t>
            </a:r>
            <a:r>
              <a:rPr lang="en" sz="4400" dirty="0"/>
              <a:t>ethodology </a:t>
            </a:r>
            <a:endParaRPr sz="4400" dirty="0"/>
          </a:p>
        </p:txBody>
      </p:sp>
      <p:sp>
        <p:nvSpPr>
          <p:cNvPr id="2319" name="Google Shape;2319;p43"/>
          <p:cNvSpPr txBox="1">
            <a:spLocks noGrp="1"/>
          </p:cNvSpPr>
          <p:nvPr>
            <p:ph type="title" idx="2"/>
          </p:nvPr>
        </p:nvSpPr>
        <p:spPr>
          <a:xfrm>
            <a:off x="5606513" y="167483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68180" y="120101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485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24536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Methodology</a:t>
            </a:r>
            <a:endParaRPr dirty="0"/>
          </a:p>
        </p:txBody>
      </p:sp>
      <p:sp>
        <p:nvSpPr>
          <p:cNvPr id="2332" name="Google Shape;2332;p44"/>
          <p:cNvSpPr txBox="1">
            <a:spLocks noGrp="1"/>
          </p:cNvSpPr>
          <p:nvPr>
            <p:ph type="subTitle" idx="2"/>
          </p:nvPr>
        </p:nvSpPr>
        <p:spPr>
          <a:xfrm>
            <a:off x="486736" y="871300"/>
            <a:ext cx="3250500" cy="2903140"/>
          </a:xfrm>
          <a:prstGeom prst="rect">
            <a:avLst/>
          </a:prstGeom>
        </p:spPr>
        <p:txBody>
          <a:bodyPr spcFirstLastPara="1" wrap="square" lIns="91425" tIns="91425" rIns="91425" bIns="91425" anchor="t" anchorCtr="0">
            <a:noAutofit/>
          </a:bodyPr>
          <a:lstStyle/>
          <a:p>
            <a:pPr marL="0" indent="0"/>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a:p>
            <a:pPr marL="0" indent="0"/>
            <a:endParaRPr lang="en-US" sz="1200" dirty="0">
              <a:latin typeface="Times New Roman" panose="02020603050405020304" pitchFamily="18" charset="0"/>
              <a:ea typeface="Calibri" panose="020F0502020204030204" pitchFamily="34" charset="0"/>
              <a:cs typeface="Arial" panose="020B0604020202020204" pitchFamily="34" charset="0"/>
            </a:endParaRPr>
          </a:p>
          <a:p>
            <a:pPr marL="0" indent="0"/>
            <a:r>
              <a:rPr lang="en-US" sz="1200" dirty="0">
                <a:effectLst/>
                <a:latin typeface="Times New Roman" panose="02020603050405020304" pitchFamily="18" charset="0"/>
                <a:ea typeface="Calibri" panose="020F0502020204030204" pitchFamily="34" charset="0"/>
                <a:cs typeface="Arial" panose="020B0604020202020204" pitchFamily="34" charset="0"/>
              </a:rPr>
              <a:t>This x86 assembly code is designed for interfacing with an LCD and processing input from a keypad. </a:t>
            </a:r>
          </a:p>
          <a:p>
            <a:pPr marL="0" indent="0"/>
            <a:endParaRPr lang="en-US" sz="1200" dirty="0">
              <a:latin typeface="Times New Roman" panose="02020603050405020304" pitchFamily="18" charset="0"/>
              <a:ea typeface="Calibri" panose="020F0502020204030204" pitchFamily="34" charset="0"/>
              <a:cs typeface="Arial" panose="020B0604020202020204" pitchFamily="34" charset="0"/>
            </a:endParaRPr>
          </a:p>
          <a:p>
            <a:pPr marL="0" indent="0"/>
            <a:r>
              <a:rPr lang="en-US" sz="1200" dirty="0">
                <a:effectLst/>
                <a:latin typeface="Times New Roman" panose="02020603050405020304" pitchFamily="18" charset="0"/>
                <a:ea typeface="Calibri" panose="020F0502020204030204" pitchFamily="34" charset="0"/>
                <a:cs typeface="Arial" panose="020B0604020202020204" pitchFamily="34" charset="0"/>
              </a:rPr>
              <a:t>The program initializes ports, configures the LCD, and interacts with the user through the keypad to display information on the LCD screen.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 program&#10;&#10;Description automatically generated">
            <a:extLst>
              <a:ext uri="{FF2B5EF4-FFF2-40B4-BE49-F238E27FC236}">
                <a16:creationId xmlns:a16="http://schemas.microsoft.com/office/drawing/2014/main" id="{A1CD9C21-D325-74CE-C99A-547C3EE808BE}"/>
              </a:ext>
            </a:extLst>
          </p:cNvPr>
          <p:cNvPicPr>
            <a:picLocks noChangeAspect="1"/>
          </p:cNvPicPr>
          <p:nvPr/>
        </p:nvPicPr>
        <p:blipFill>
          <a:blip r:embed="rId3"/>
          <a:stretch>
            <a:fillRect/>
          </a:stretch>
        </p:blipFill>
        <p:spPr>
          <a:xfrm>
            <a:off x="4145632" y="1083592"/>
            <a:ext cx="4420235" cy="26396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5" name="Google Shape;2505;p54"/>
          <p:cNvSpPr txBox="1">
            <a:spLocks noGrp="1"/>
          </p:cNvSpPr>
          <p:nvPr>
            <p:ph type="subTitle" idx="1"/>
          </p:nvPr>
        </p:nvSpPr>
        <p:spPr>
          <a:xfrm>
            <a:off x="720000" y="996438"/>
            <a:ext cx="4080600" cy="26154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Calibri" panose="020F0502020204030204" pitchFamily="34" charset="0"/>
              </a:rPr>
              <a:t>The 8086 microprocessor</a:t>
            </a:r>
            <a:r>
              <a:rPr lang="en-US" sz="1800" dirty="0">
                <a:effectLst/>
                <a:latin typeface="Times New Roman" panose="02020603050405020304" pitchFamily="18" charset="0"/>
                <a:ea typeface="Calibri" panose="020F0502020204030204" pitchFamily="34" charset="0"/>
              </a:rPr>
              <a:t> is a 16-bit architecture that enables efficient data processing, allowing the microprocessor to handle the input from the keypad and perform the necessary calculations and operations to determine and display the grades on the LCD. </a:t>
            </a:r>
            <a:endParaRPr dirty="0"/>
          </a:p>
        </p:txBody>
      </p:sp>
      <p:pic>
        <p:nvPicPr>
          <p:cNvPr id="2506" name="Google Shape;2506;p54"/>
          <p:cNvPicPr preferRelativeResize="0">
            <a:picLocks noGrp="1"/>
          </p:cNvPicPr>
          <p:nvPr>
            <p:ph type="pic" idx="2"/>
          </p:nvPr>
        </p:nvPicPr>
        <p:blipFill rotWithShape="1">
          <a:blip r:embed="rId3">
            <a:grayscl/>
          </a:blip>
          <a:srcRect t="2892" b="2892"/>
          <a:stretch/>
        </p:blipFill>
        <p:spPr>
          <a:xfrm>
            <a:off x="5532700" y="986850"/>
            <a:ext cx="2579101" cy="3169801"/>
          </a:xfrm>
          <a:prstGeom prst="rect">
            <a:avLst/>
          </a:prstGeom>
        </p:spPr>
      </p:pic>
      <p:sp>
        <p:nvSpPr>
          <p:cNvPr id="5" name="Google Shape;2415;p49">
            <a:extLst>
              <a:ext uri="{FF2B5EF4-FFF2-40B4-BE49-F238E27FC236}">
                <a16:creationId xmlns:a16="http://schemas.microsoft.com/office/drawing/2014/main" id="{4467F0C8-1207-978D-1F7B-9D80FF8CDCE0}"/>
              </a:ext>
            </a:extLst>
          </p:cNvPr>
          <p:cNvSpPr txBox="1">
            <a:spLocks noGrp="1"/>
          </p:cNvSpPr>
          <p:nvPr>
            <p:ph type="title"/>
          </p:nvPr>
        </p:nvSpPr>
        <p:spPr>
          <a:xfrm>
            <a:off x="407801" y="518838"/>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8086</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74HC373</a:t>
            </a:r>
            <a:endParaRPr dirty="0"/>
          </a:p>
        </p:txBody>
      </p:sp>
      <p:pic>
        <p:nvPicPr>
          <p:cNvPr id="2424" name="Google Shape;2424;p49"/>
          <p:cNvPicPr preferRelativeResize="0">
            <a:picLocks noGrp="1"/>
          </p:cNvPicPr>
          <p:nvPr>
            <p:ph type="pic" idx="9"/>
          </p:nvPr>
        </p:nvPicPr>
        <p:blipFill rotWithShape="1">
          <a:blip r:embed="rId3"/>
          <a:srcRect t="4497" b="4497"/>
          <a:stretch/>
        </p:blipFill>
        <p:spPr>
          <a:xfrm>
            <a:off x="921425" y="1443900"/>
            <a:ext cx="2579101" cy="2854200"/>
          </a:xfrm>
          <a:prstGeom prst="rect">
            <a:avLst/>
          </a:prstGeom>
        </p:spPr>
      </p:pic>
      <p:sp>
        <p:nvSpPr>
          <p:cNvPr id="18" name="Google Shape;2505;p54">
            <a:extLst>
              <a:ext uri="{FF2B5EF4-FFF2-40B4-BE49-F238E27FC236}">
                <a16:creationId xmlns:a16="http://schemas.microsoft.com/office/drawing/2014/main" id="{12F901E3-8FCF-6F93-89B1-8D7D3C6A254B}"/>
              </a:ext>
            </a:extLst>
          </p:cNvPr>
          <p:cNvSpPr txBox="1">
            <a:spLocks noGrp="1"/>
          </p:cNvSpPr>
          <p:nvPr>
            <p:ph type="subTitle" idx="1"/>
          </p:nvPr>
        </p:nvSpPr>
        <p:spPr>
          <a:xfrm>
            <a:off x="4215900" y="1443900"/>
            <a:ext cx="4208100" cy="28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Calibri" panose="020F0502020204030204" pitchFamily="34" charset="0"/>
              </a:rPr>
              <a:t>The 74HC373</a:t>
            </a:r>
            <a:r>
              <a:rPr lang="en-US" sz="1800" dirty="0">
                <a:effectLst/>
                <a:latin typeface="Times New Roman" panose="02020603050405020304" pitchFamily="18" charset="0"/>
                <a:ea typeface="Calibri" panose="020F0502020204030204" pitchFamily="34" charset="0"/>
              </a:rPr>
              <a:t> latch can be utilized as an integral component. The 74HC373 is a latch or flip-flop integrated circuit that provides temporary data storage capabilities. In this context, the 74HC373 can be employed as a buffer between the keypad and the microprocessor.</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1884</TotalTime>
  <Words>609</Words>
  <Application>Microsoft Office PowerPoint</Application>
  <PresentationFormat>On-screen Show (16:9)</PresentationFormat>
  <Paragraphs>70</Paragraphs>
  <Slides>18</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Times New Roman</vt:lpstr>
      <vt:lpstr>Hind Light</vt:lpstr>
      <vt:lpstr>Anton</vt:lpstr>
      <vt:lpstr>Lato</vt:lpstr>
      <vt:lpstr>Roboto</vt:lpstr>
      <vt:lpstr>Calibri</vt:lpstr>
      <vt:lpstr>Segoe UI</vt:lpstr>
      <vt:lpstr>Nunito Light</vt:lpstr>
      <vt:lpstr>Hind</vt:lpstr>
      <vt:lpstr>Arial</vt:lpstr>
      <vt:lpstr>Poppins</vt:lpstr>
      <vt:lpstr>Bachelor's Degree in Electronics Engineering by Slidesgo</vt:lpstr>
      <vt:lpstr> Microprocessor System Design  Grade finder using ID</vt:lpstr>
      <vt:lpstr>Our team</vt:lpstr>
      <vt:lpstr>Table of contents</vt:lpstr>
      <vt:lpstr>Introduction</vt:lpstr>
      <vt:lpstr>Introduction</vt:lpstr>
      <vt:lpstr>Methodology </vt:lpstr>
      <vt:lpstr>Methodology</vt:lpstr>
      <vt:lpstr>8086</vt:lpstr>
      <vt:lpstr>74HC373</vt:lpstr>
      <vt:lpstr>PowerPoint Presentation</vt:lpstr>
      <vt:lpstr>LCD Liquid crystal display</vt:lpstr>
      <vt:lpstr>Keypad </vt:lpstr>
      <vt:lpstr>Code explanation </vt:lpstr>
      <vt:lpstr>Flow chart</vt:lpstr>
      <vt:lpstr>SIMULATION VIDEO</vt:lpstr>
      <vt:lpstr>Conclusion  </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Bachelor's Degree in Electronics Engineering</dc:title>
  <dc:creator>Marwan Essam</dc:creator>
  <cp:lastModifiedBy>Marwan Essam</cp:lastModifiedBy>
  <cp:revision>3</cp:revision>
  <dcterms:modified xsi:type="dcterms:W3CDTF">2024-01-05T15:15:45Z</dcterms:modified>
</cp:coreProperties>
</file>